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8" r:id="rId2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8"/>
    <p:restoredTop sz="94611"/>
  </p:normalViewPr>
  <p:slideViewPr>
    <p:cSldViewPr snapToGrid="0" snapToObjects="1">
      <p:cViewPr varScale="1">
        <p:scale>
          <a:sx n="69" d="100"/>
          <a:sy n="69" d="100"/>
        </p:scale>
        <p:origin x="1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ilHvitfeldt/r-color-palettes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fonts.google.com/featured/Superfamilies" TargetMode="External"/><Relationship Id="rId7" Type="http://schemas.openxmlformats.org/officeDocument/2006/relationships/hyperlink" Target="https://coolors.co/" TargetMode="External"/><Relationship Id="rId12" Type="http://schemas.openxmlformats.org/officeDocument/2006/relationships/image" Target="../media/image4.png"/><Relationship Id="rId2" Type="http://schemas.openxmlformats.org/officeDocument/2006/relationships/hyperlink" Target="https://cran.rstudio.com/web/packages/showtext/vignettes/introduction.html" TargetMode="External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datawrapper.de/beautifulcolors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rpkgs.datanovia.com/ggpubr/reference/theme_transparent.html" TargetMode="External"/><Relationship Id="rId15" Type="http://schemas.openxmlformats.org/officeDocument/2006/relationships/image" Target="../media/image7.jpg"/><Relationship Id="rId10" Type="http://schemas.openxmlformats.org/officeDocument/2006/relationships/image" Target="../media/image2.png"/><Relationship Id="rId4" Type="http://schemas.openxmlformats.org/officeDocument/2006/relationships/hyperlink" Target="https://patchwork.data-imaginist.com/" TargetMode="External"/><Relationship Id="rId9" Type="http://schemas.openxmlformats.org/officeDocument/2006/relationships/hyperlink" Target="mailto:emma.s.skarstein@ntnu.no" TargetMode="Externa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oup">
            <a:extLst>
              <a:ext uri="{FF2B5EF4-FFF2-40B4-BE49-F238E27FC236}">
                <a16:creationId xmlns:a16="http://schemas.microsoft.com/office/drawing/2014/main" id="{299E800A-362A-DE4C-A6A2-3A952C7ECCC1}"/>
              </a:ext>
            </a:extLst>
          </p:cNvPr>
          <p:cNvSpPr/>
          <p:nvPr/>
        </p:nvSpPr>
        <p:spPr>
          <a:xfrm>
            <a:off x="241300" y="1343891"/>
            <a:ext cx="3435885" cy="59922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6B9B-ECD7-944C-858D-B443C5C5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9" y="160275"/>
            <a:ext cx="6803551" cy="1002060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NO" sz="4400" b="1" dirty="0"/>
              <a:t>Moving beyond </a:t>
            </a:r>
            <a:r>
              <a:rPr lang="en-NO" sz="44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theme_gray</a:t>
            </a:r>
            <a:r>
              <a:rPr lang="en-NO" sz="4400" dirty="0"/>
              <a:t> </a:t>
            </a:r>
            <a:br>
              <a:rPr lang="en-NO" sz="3600" dirty="0"/>
            </a:br>
            <a:r>
              <a:rPr lang="en-GB" sz="2000" dirty="0"/>
              <a:t>Exploring advanced ggplot2 for customized plot layouts</a:t>
            </a:r>
            <a:endParaRPr lang="en-NO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80F1A-D1D1-6742-B8C8-3A232F37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3933" y="1427856"/>
            <a:ext cx="3585990" cy="7818088"/>
          </a:xfrm>
        </p:spPr>
        <p:txBody>
          <a:bodyPr anchor="t"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400" b="1" dirty="0">
                <a:latin typeface="+mn-lt"/>
              </a:rPr>
              <a:t>Helpful packages/websites</a:t>
            </a:r>
            <a:br>
              <a:rPr lang="en-GB" sz="2400" b="1" dirty="0">
                <a:latin typeface="+mn-lt"/>
              </a:rPr>
            </a:br>
            <a:r>
              <a:rPr lang="en-GB" sz="700" b="1" dirty="0">
                <a:latin typeface="+mn-lt"/>
              </a:rPr>
              <a:t> </a:t>
            </a:r>
            <a:endParaRPr lang="en-GB" sz="2400" b="1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j-lt"/>
                <a:cs typeface="Miriam Fixed" panose="020B0509050101010101" pitchFamily="49" charset="-79"/>
              </a:rPr>
              <a:t>FONTS</a:t>
            </a:r>
            <a:r>
              <a:rPr lang="en-GB" dirty="0">
                <a:latin typeface="+mj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showtext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 lets you easily set the font to any of the ones you find in the </a:t>
            </a:r>
            <a:r>
              <a:rPr lang="en-GB" dirty="0">
                <a:latin typeface="+mn-lt"/>
                <a:cs typeface="Miriam Fixed" panose="020B0509050101010101" pitchFamily="49" charset="-79"/>
                <a:hlinkClick r:id="rId3"/>
              </a:rPr>
              <a:t>Google font library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  <a:cs typeface="Miriam Fixed" panose="020B0509050101010101" pitchFamily="49" charset="-79"/>
              </a:rPr>
              <a:t>COMBINING PLOTS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patchwork</a:t>
            </a:r>
            <a:r>
              <a:rPr lang="en-GB" dirty="0">
                <a:latin typeface="+mn-lt"/>
              </a:rPr>
              <a:t> for combining plots. Themes can be set on the combined plot object, making consistent theming really easy.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TRANSPARENT BACKGROUND</a:t>
            </a:r>
            <a:r>
              <a:rPr lang="en-GB" dirty="0">
                <a:latin typeface="+mn-lt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ggpubr</a:t>
            </a:r>
            <a:r>
              <a:rPr lang="en-GB" dirty="0">
                <a:latin typeface="+mn-lt"/>
              </a:rPr>
              <a:t> has (among other things) a </a:t>
            </a:r>
            <a:r>
              <a:rPr lang="en-GB" b="1" dirty="0">
                <a:latin typeface="+mn-lt"/>
                <a:hlinkClick r:id="rId5"/>
              </a:rPr>
              <a:t>transparent background theme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COLORS</a:t>
            </a:r>
            <a:r>
              <a:rPr lang="en-GB" dirty="0">
                <a:latin typeface="+mn-lt"/>
              </a:rPr>
              <a:t>: </a:t>
            </a:r>
            <a:r>
              <a:rPr lang="en-GB" dirty="0">
                <a:latin typeface="+mn-lt"/>
                <a:hlinkClick r:id="rId6"/>
              </a:rPr>
              <a:t>This article</a:t>
            </a:r>
            <a:r>
              <a:rPr lang="en-GB" dirty="0">
                <a:latin typeface="+mn-lt"/>
              </a:rPr>
              <a:t> by Lisa Charlotte </a:t>
            </a:r>
            <a:r>
              <a:rPr lang="en-GB" dirty="0" err="1">
                <a:latin typeface="+mn-lt"/>
              </a:rPr>
              <a:t>Muth</a:t>
            </a:r>
            <a:r>
              <a:rPr lang="en-GB" dirty="0">
                <a:latin typeface="+mn-lt"/>
              </a:rPr>
              <a:t> gives a thorough introduction to general principles in choosing </a:t>
            </a:r>
            <a:r>
              <a:rPr lang="en-GB" dirty="0" err="1">
                <a:latin typeface="+mn-lt"/>
              </a:rPr>
              <a:t>colors</a:t>
            </a:r>
            <a:r>
              <a:rPr lang="en-GB" dirty="0">
                <a:latin typeface="+mn-lt"/>
              </a:rPr>
              <a:t>.  There are many good </a:t>
            </a:r>
            <a:r>
              <a:rPr lang="en-GB" dirty="0" err="1">
                <a:latin typeface="+mn-lt"/>
              </a:rPr>
              <a:t>color</a:t>
            </a:r>
            <a:r>
              <a:rPr lang="en-GB" dirty="0">
                <a:latin typeface="+mn-lt"/>
              </a:rPr>
              <a:t> palette generators out there, </a:t>
            </a:r>
            <a:r>
              <a:rPr lang="en-GB" dirty="0">
                <a:latin typeface="+mn-lt"/>
                <a:hlinkClick r:id="rId7"/>
              </a:rPr>
              <a:t>https://coolors.co/</a:t>
            </a:r>
            <a:r>
              <a:rPr lang="en-GB" dirty="0">
                <a:latin typeface="+mn-lt"/>
              </a:rPr>
              <a:t> is one example,  if you just want a ready made palette, check </a:t>
            </a:r>
            <a:r>
              <a:rPr lang="en-GB" dirty="0">
                <a:latin typeface="+mn-lt"/>
                <a:hlinkClick r:id="rId8"/>
              </a:rPr>
              <a:t>this list of ggplot2 color palettes</a:t>
            </a:r>
            <a:r>
              <a:rPr lang="en-GB" dirty="0">
                <a:latin typeface="+mn-lt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A6ABA-6D38-584D-BD10-A299A37BF279}"/>
              </a:ext>
            </a:extLst>
          </p:cNvPr>
          <p:cNvSpPr txBox="1">
            <a:spLocks/>
          </p:cNvSpPr>
          <p:nvPr/>
        </p:nvSpPr>
        <p:spPr>
          <a:xfrm>
            <a:off x="419100" y="1427856"/>
            <a:ext cx="3066207" cy="57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Why modify the theme?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Having a </a:t>
            </a:r>
            <a:r>
              <a:rPr lang="en-NO" b="1" dirty="0">
                <a:latin typeface="+mn-lt"/>
              </a:rPr>
              <a:t>consistent graphical expression </a:t>
            </a:r>
            <a:r>
              <a:rPr lang="en-NO" dirty="0">
                <a:latin typeface="+mn-lt"/>
              </a:rPr>
              <a:t>throughout a paper or thesis (possibility of matching fonts and colors).</a:t>
            </a: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Modifying the </a:t>
            </a:r>
            <a:r>
              <a:rPr lang="en-NO" b="1" dirty="0">
                <a:latin typeface="+mn-lt"/>
              </a:rPr>
              <a:t>background color of a plot </a:t>
            </a:r>
            <a:r>
              <a:rPr lang="en-NO" dirty="0">
                <a:latin typeface="+mn-lt"/>
              </a:rPr>
              <a:t>to match (or contrast with) the background color of a presentation or poster.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b="1" dirty="0">
                <a:latin typeface="+mn-lt"/>
              </a:rPr>
              <a:t>Removing distracting and unimportant element</a:t>
            </a:r>
            <a:r>
              <a:rPr lang="en-NO" dirty="0">
                <a:latin typeface="+mn-lt"/>
              </a:rPr>
              <a:t>s of a plot for presentations or posters, creating more minimal visualizations.</a:t>
            </a: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A6B49DF-974E-4640-931F-F82D8CA9F3ED}"/>
              </a:ext>
            </a:extLst>
          </p:cNvPr>
          <p:cNvSpPr/>
          <p:nvPr/>
        </p:nvSpPr>
        <p:spPr>
          <a:xfrm flipV="1">
            <a:off x="419100" y="1187477"/>
            <a:ext cx="13092283" cy="5712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FE68341-FE2E-BF4B-9E83-939E48800657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85DFA83-0324-4A4F-BE58-3776479EDE9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nb-NO" dirty="0" err="1"/>
              <a:t>Created</a:t>
            </a:r>
            <a:r>
              <a:rPr lang="nb-NO" dirty="0"/>
              <a:t> for NTNU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coding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October</a:t>
            </a:r>
            <a:r>
              <a:rPr lang="nb-NO" dirty="0"/>
              <a:t> 2021</a:t>
            </a:r>
            <a:r>
              <a:rPr lang="en-NO" dirty="0"/>
              <a:t>   • </a:t>
            </a: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9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89B1-01C8-4E4C-B150-6174B35E35A5}"/>
              </a:ext>
            </a:extLst>
          </p:cNvPr>
          <p:cNvSpPr/>
          <p:nvPr/>
        </p:nvSpPr>
        <p:spPr>
          <a:xfrm>
            <a:off x="6913142" y="200238"/>
            <a:ext cx="3242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lang="en-GB" sz="4000" dirty="0"/>
              <a:t> </a:t>
            </a:r>
            <a:endParaRPr lang="en-NO" sz="40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204-334B-E74B-A388-3457FC1321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0784" r="19762" b="7638"/>
          <a:stretch/>
        </p:blipFill>
        <p:spPr>
          <a:xfrm>
            <a:off x="552338" y="3340640"/>
            <a:ext cx="2714029" cy="1832306"/>
          </a:xfrm>
          <a:prstGeom prst="roundRect">
            <a:avLst>
              <a:gd name="adj" fmla="val 6592"/>
            </a:avLst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D3F7E9-66FF-6B40-9824-BEF745C160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7" y="6119387"/>
            <a:ext cx="2862852" cy="976147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A76BF6-22DA-4244-9DDA-D7631E22C8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7" y="8792550"/>
            <a:ext cx="3218567" cy="64993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5043-7DF4-C64B-A711-3EC97910E9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26" y="2458823"/>
            <a:ext cx="3188978" cy="82707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315031C-FC70-A443-A219-A95FBDD8C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2" y="4102753"/>
            <a:ext cx="2520950" cy="17229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592CD7E-2371-F440-AB1E-65684AE54D04}"/>
              </a:ext>
            </a:extLst>
          </p:cNvPr>
          <p:cNvGrpSpPr/>
          <p:nvPr/>
        </p:nvGrpSpPr>
        <p:grpSpPr>
          <a:xfrm>
            <a:off x="10287237" y="6580042"/>
            <a:ext cx="3232684" cy="827072"/>
            <a:chOff x="5090834" y="3340640"/>
            <a:chExt cx="3335992" cy="890700"/>
          </a:xfrm>
        </p:grpSpPr>
        <p:pic>
          <p:nvPicPr>
            <p:cNvPr id="25" name="Picture 24" descr="A blue sky with clouds&#10;&#10;Description automatically generated with low confidence">
              <a:extLst>
                <a:ext uri="{FF2B5EF4-FFF2-40B4-BE49-F238E27FC236}">
                  <a16:creationId xmlns:a16="http://schemas.microsoft.com/office/drawing/2014/main" id="{5EB320DB-A396-4244-A206-CFD9BE0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2" r="595" b="47106"/>
            <a:stretch/>
          </p:blipFill>
          <p:spPr>
            <a:xfrm>
              <a:off x="5128241" y="3340640"/>
              <a:ext cx="3298584" cy="890700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62870AF-3999-6344-9F59-80F66394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2" t="13671" r="26575" b="50001"/>
            <a:stretch/>
          </p:blipFill>
          <p:spPr>
            <a:xfrm>
              <a:off x="5090834" y="3340640"/>
              <a:ext cx="3335992" cy="890700"/>
            </a:xfrm>
            <a:prstGeom prst="rect">
              <a:avLst/>
            </a:prstGeom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8FE6C40C-B99F-3F45-BAF8-0F11EADEDD7C}"/>
              </a:ext>
            </a:extLst>
          </p:cNvPr>
          <p:cNvSpPr/>
          <p:nvPr/>
        </p:nvSpPr>
        <p:spPr>
          <a:xfrm>
            <a:off x="8095760" y="2322890"/>
            <a:ext cx="150834" cy="113295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27E5C-1EBB-4D4D-BBA7-03866168DF21}"/>
              </a:ext>
            </a:extLst>
          </p:cNvPr>
          <p:cNvSpPr txBox="1"/>
          <p:nvPr/>
        </p:nvSpPr>
        <p:spPr>
          <a:xfrm>
            <a:off x="8263221" y="2612325"/>
            <a:ext cx="167370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Specifying font and size for various text elements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9D348-5B36-C442-8BF6-048DBCA1A0CA}"/>
              </a:ext>
            </a:extLst>
          </p:cNvPr>
          <p:cNvSpPr txBox="1"/>
          <p:nvPr/>
        </p:nvSpPr>
        <p:spPr>
          <a:xfrm>
            <a:off x="8263221" y="3375298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Removing axis lables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33F61-480B-7B43-84FC-EC97C7C071A1}"/>
              </a:ext>
            </a:extLst>
          </p:cNvPr>
          <p:cNvSpPr txBox="1"/>
          <p:nvPr/>
        </p:nvSpPr>
        <p:spPr>
          <a:xfrm>
            <a:off x="8263221" y="3740831"/>
            <a:ext cx="1787465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Various legend specifications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8CE449C-DFBA-A848-B7A4-62193E8D2CD9}"/>
              </a:ext>
            </a:extLst>
          </p:cNvPr>
          <p:cNvSpPr/>
          <p:nvPr/>
        </p:nvSpPr>
        <p:spPr>
          <a:xfrm>
            <a:off x="8089900" y="36484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24E1094-8E5A-1944-B3FA-A00E52A0B840}"/>
              </a:ext>
            </a:extLst>
          </p:cNvPr>
          <p:cNvSpPr/>
          <p:nvPr/>
        </p:nvSpPr>
        <p:spPr>
          <a:xfrm>
            <a:off x="8089900" y="42733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422A63-1167-EC4F-A792-25647A96D459}"/>
              </a:ext>
            </a:extLst>
          </p:cNvPr>
          <p:cNvSpPr txBox="1"/>
          <p:nvPr/>
        </p:nvSpPr>
        <p:spPr>
          <a:xfrm>
            <a:off x="8265913" y="4274006"/>
            <a:ext cx="1787465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Remove background grid, set a nice gray color, and set a slightly darker gray border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9BEE60-E782-534E-9673-3B0741E8B5FE}"/>
              </a:ext>
            </a:extLst>
          </p:cNvPr>
          <p:cNvCxnSpPr>
            <a:stCxn id="36" idx="1"/>
          </p:cNvCxnSpPr>
          <p:nvPr/>
        </p:nvCxnSpPr>
        <p:spPr>
          <a:xfrm flipH="1">
            <a:off x="7707419" y="3535558"/>
            <a:ext cx="555802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ggplot(mpg, aes(hwy, cty)) +…">
            <a:extLst>
              <a:ext uri="{FF2B5EF4-FFF2-40B4-BE49-F238E27FC236}">
                <a16:creationId xmlns:a16="http://schemas.microsoft.com/office/drawing/2014/main" id="{F1443056-EE2D-6241-975D-37A789A3B20F}"/>
              </a:ext>
            </a:extLst>
          </p:cNvPr>
          <p:cNvSpPr txBox="1"/>
          <p:nvPr/>
        </p:nvSpPr>
        <p:spPr>
          <a:xfrm>
            <a:off x="3880489" y="5356147"/>
            <a:ext cx="4653911" cy="1910699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This is how the theme is used in a plotting script: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ggplot</a:t>
            </a:r>
            <a:r>
              <a:rPr lang="en-GB" sz="900" dirty="0"/>
              <a:t>(</a:t>
            </a:r>
            <a:r>
              <a:rPr lang="en-GB" sz="900" dirty="0" err="1"/>
              <a:t>art_artist</a:t>
            </a:r>
            <a:r>
              <a:rPr lang="en-GB" sz="900" dirty="0"/>
              <a:t>, </a:t>
            </a:r>
            <a:r>
              <a:rPr lang="en-GB" sz="900" dirty="0" err="1"/>
              <a:t>aes</a:t>
            </a:r>
            <a:r>
              <a:rPr lang="en-GB" sz="900" dirty="0"/>
              <a:t>(x = year, fill = gender))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geom_bar</a:t>
            </a:r>
            <a:r>
              <a:rPr lang="en-GB" sz="900" dirty="0"/>
              <a:t>()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scale_fill_manual</a:t>
            </a:r>
            <a:r>
              <a:rPr lang="en-GB" sz="900" dirty="0"/>
              <a:t>(values = c("#EC7238", "#66B4C0", "#1E4A76"))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scale_x_continuous</a:t>
            </a:r>
            <a:r>
              <a:rPr lang="en-GB" sz="900" dirty="0"/>
              <a:t>(breaks = </a:t>
            </a:r>
            <a:r>
              <a:rPr lang="en-GB" sz="900" dirty="0" err="1"/>
              <a:t>seq</a:t>
            </a:r>
            <a:r>
              <a:rPr lang="en-GB" sz="900" dirty="0"/>
              <a:t>(1700, 2012, by = 50),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c(0.05, 0.05))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scale_y_continuous</a:t>
            </a:r>
            <a:r>
              <a:rPr lang="en-GB" sz="900" dirty="0"/>
              <a:t>(limits = c(0, 3300),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c(0.001, 0))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labs(title = "TATE ART MUSEUM\</a:t>
            </a:r>
            <a:r>
              <a:rPr lang="en-GB" sz="900" dirty="0" err="1"/>
              <a:t>nPieces</a:t>
            </a:r>
            <a:r>
              <a:rPr lang="en-GB" sz="900" dirty="0"/>
              <a:t> created each year",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subtitle = "1700 - 2012",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caption = "Source: Tate Art Museum / </a:t>
            </a:r>
            <a:r>
              <a:rPr lang="en-GB" sz="900" dirty="0" err="1"/>
              <a:t>TidyTuesday</a:t>
            </a:r>
            <a:r>
              <a:rPr lang="en-GB" sz="900" dirty="0"/>
              <a:t> | 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Visualization: Emma </a:t>
            </a:r>
            <a:r>
              <a:rPr lang="en-GB" sz="900" dirty="0" err="1"/>
              <a:t>Skarstein</a:t>
            </a:r>
            <a:r>
              <a:rPr lang="en-GB" sz="900" dirty="0"/>
              <a:t>")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my_basic_theme</a:t>
            </a:r>
            <a:r>
              <a:rPr lang="en-GB" sz="900" dirty="0"/>
              <a:t>(</a:t>
            </a:r>
            <a:r>
              <a:rPr lang="en-GB" sz="900" dirty="0" err="1"/>
              <a:t>base_family</a:t>
            </a:r>
            <a:r>
              <a:rPr lang="en-GB" sz="900" dirty="0"/>
              <a:t> = "</a:t>
            </a:r>
            <a:r>
              <a:rPr lang="en-GB" sz="900" dirty="0" err="1"/>
              <a:t>Nunito</a:t>
            </a:r>
            <a:r>
              <a:rPr lang="en-GB" sz="900" dirty="0"/>
              <a:t>")</a:t>
            </a:r>
            <a:endParaRPr sz="90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D8C87D9-EBC5-9C44-8154-070B7869501A}"/>
              </a:ext>
            </a:extLst>
          </p:cNvPr>
          <p:cNvSpPr txBox="1">
            <a:spLocks/>
          </p:cNvSpPr>
          <p:nvPr/>
        </p:nvSpPr>
        <p:spPr>
          <a:xfrm>
            <a:off x="362792" y="7562246"/>
            <a:ext cx="4133211" cy="268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Organizing your themes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THE PLOT-CODE</a:t>
            </a:r>
            <a:r>
              <a:rPr lang="en-GB" dirty="0">
                <a:latin typeface="+mn-lt"/>
              </a:rPr>
              <a:t>: If your theme is specific to a single plot you are making, there is little to gain from specifying the theme outside of the plotting call itself. 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THEME-FUNCTION</a:t>
            </a:r>
            <a:r>
              <a:rPr lang="en-GB" dirty="0">
                <a:latin typeface="+mn-lt"/>
              </a:rPr>
              <a:t>: However, if you are going to apply the theme to two or more plots, you should specify it in it’s own function.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PACKAGE</a:t>
            </a:r>
            <a:r>
              <a:rPr lang="en-GB" dirty="0">
                <a:latin typeface="+mn-lt"/>
              </a:rPr>
              <a:t>: If there are specific theme changes you find yourself doing consistently</a:t>
            </a:r>
            <a:r>
              <a:rPr lang="en-GB" i="1" dirty="0">
                <a:latin typeface="+mn-lt"/>
              </a:rPr>
              <a:t> (like font, background </a:t>
            </a:r>
            <a:r>
              <a:rPr lang="en-GB" i="1" dirty="0" err="1">
                <a:latin typeface="+mn-lt"/>
              </a:rPr>
              <a:t>colors</a:t>
            </a:r>
            <a:r>
              <a:rPr lang="en-GB" i="1" dirty="0">
                <a:latin typeface="+mn-lt"/>
              </a:rPr>
              <a:t>, line preferences, etc.) </a:t>
            </a:r>
            <a:r>
              <a:rPr lang="en-GB" dirty="0">
                <a:latin typeface="+mn-lt"/>
              </a:rPr>
              <a:t>you can make a graphics-package with your </a:t>
            </a:r>
            <a:r>
              <a:rPr lang="en-GB" dirty="0" err="1">
                <a:latin typeface="+mn-lt"/>
              </a:rPr>
              <a:t>favorite</a:t>
            </a:r>
            <a:r>
              <a:rPr lang="en-GB" dirty="0">
                <a:latin typeface="+mn-lt"/>
              </a:rPr>
              <a:t> custom themes.</a:t>
            </a:r>
            <a:endParaRPr lang="en-NO" dirty="0"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6AEB59-EAA4-584F-8B18-CE8331439EAA}"/>
              </a:ext>
            </a:extLst>
          </p:cNvPr>
          <p:cNvSpPr/>
          <p:nvPr/>
        </p:nvSpPr>
        <p:spPr>
          <a:xfrm>
            <a:off x="4149189" y="2358523"/>
            <a:ext cx="3782451" cy="1086687"/>
          </a:xfrm>
          <a:prstGeom prst="rect">
            <a:avLst/>
          </a:prstGeom>
          <a:solidFill>
            <a:schemeClr val="accent3"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F20B77-BB0A-9B44-8846-8AA001524605}"/>
              </a:ext>
            </a:extLst>
          </p:cNvPr>
          <p:cNvSpPr/>
          <p:nvPr/>
        </p:nvSpPr>
        <p:spPr>
          <a:xfrm>
            <a:off x="4149189" y="3601623"/>
            <a:ext cx="3782451" cy="661059"/>
          </a:xfrm>
          <a:prstGeom prst="rect">
            <a:avLst/>
          </a:prstGeom>
          <a:solidFill>
            <a:schemeClr val="accent4">
              <a:lumMod val="60000"/>
              <a:lumOff val="4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FA637-8B78-854E-B2FD-AA5FB06A1ABB}"/>
              </a:ext>
            </a:extLst>
          </p:cNvPr>
          <p:cNvSpPr/>
          <p:nvPr/>
        </p:nvSpPr>
        <p:spPr>
          <a:xfrm>
            <a:off x="4144110" y="4276002"/>
            <a:ext cx="3782451" cy="558000"/>
          </a:xfrm>
          <a:prstGeom prst="rect">
            <a:avLst/>
          </a:prstGeom>
          <a:solidFill>
            <a:schemeClr val="accent5">
              <a:lumMod val="40000"/>
              <a:lumOff val="6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gplot(mpg, aes(hwy, cty)) +…">
            <a:extLst>
              <a:ext uri="{FF2B5EF4-FFF2-40B4-BE49-F238E27FC236}">
                <a16:creationId xmlns:a16="http://schemas.microsoft.com/office/drawing/2014/main" id="{10007C58-8139-2B4C-95FF-F9CEBF6DA71D}"/>
              </a:ext>
            </a:extLst>
          </p:cNvPr>
          <p:cNvSpPr txBox="1"/>
          <p:nvPr/>
        </p:nvSpPr>
        <p:spPr>
          <a:xfrm>
            <a:off x="3880489" y="1738753"/>
            <a:ext cx="4133211" cy="3434193"/>
          </a:xfrm>
          <a:prstGeom prst="rect">
            <a:avLst/>
          </a:prstGeom>
          <a:noFill/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Example of a custom theme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my_basic_theme</a:t>
            </a:r>
            <a:r>
              <a:rPr lang="en-GB" sz="900" dirty="0"/>
              <a:t> &lt;- function(</a:t>
            </a:r>
            <a:r>
              <a:rPr lang="en-GB" sz="900" dirty="0" err="1"/>
              <a:t>base_size</a:t>
            </a:r>
            <a:r>
              <a:rPr lang="en-GB" sz="900" dirty="0"/>
              <a:t> = 12,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</a:t>
            </a:r>
            <a:r>
              <a:rPr lang="en-GB" sz="900" dirty="0" err="1"/>
              <a:t>base_family</a:t>
            </a:r>
            <a:r>
              <a:rPr lang="en-GB" sz="900" dirty="0"/>
              <a:t> = 'sans'){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return_theme</a:t>
            </a:r>
            <a:r>
              <a:rPr lang="en-GB" sz="900" dirty="0"/>
              <a:t> &lt;- theme(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text = </a:t>
            </a:r>
            <a:r>
              <a:rPr lang="en-GB" sz="900" dirty="0" err="1"/>
              <a:t>element_text</a:t>
            </a:r>
            <a:r>
              <a:rPr lang="en-GB" sz="900" dirty="0"/>
              <a:t>(family = </a:t>
            </a:r>
            <a:r>
              <a:rPr lang="en-GB" sz="900" dirty="0" err="1"/>
              <a:t>base_family</a:t>
            </a:r>
            <a:r>
              <a:rPr lang="en-GB" sz="900" dirty="0"/>
              <a:t>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       size = </a:t>
            </a:r>
            <a:r>
              <a:rPr lang="en-GB" sz="900" dirty="0" err="1"/>
              <a:t>base_size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</a:t>
            </a:r>
            <a:r>
              <a:rPr lang="en-GB" sz="900" dirty="0" err="1"/>
              <a:t>color</a:t>
            </a:r>
            <a:r>
              <a:rPr lang="en-GB" sz="900" dirty="0"/>
              <a:t> = "black"),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20,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margin = margin(b = 5)),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plot.subtitle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  margin = margin(b = 10)),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legend.position</a:t>
            </a:r>
            <a:r>
              <a:rPr lang="en-GB" sz="900" dirty="0"/>
              <a:t> = "top",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legend.justification</a:t>
            </a:r>
            <a:r>
              <a:rPr lang="en-GB" sz="900" dirty="0"/>
              <a:t> = 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family = </a:t>
            </a:r>
            <a:r>
              <a:rPr lang="en-GB" sz="900" dirty="0" err="1"/>
              <a:t>base_family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panel.grid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panel.background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(fill = "#F9F8F8"),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panel.border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</a:t>
            </a:r>
            <a:r>
              <a:rPr lang="en-GB" sz="900" dirty="0" err="1"/>
              <a:t>color</a:t>
            </a:r>
            <a:r>
              <a:rPr lang="en-GB" sz="900" dirty="0"/>
              <a:t> = "</a:t>
            </a:r>
            <a:r>
              <a:rPr lang="en-GB" sz="900" dirty="0" err="1"/>
              <a:t>gray</a:t>
            </a:r>
            <a:r>
              <a:rPr lang="en-GB" sz="900" dirty="0"/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	      fill = NA))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return(</a:t>
            </a:r>
            <a:r>
              <a:rPr lang="en-GB" sz="900" dirty="0" err="1"/>
              <a:t>return_theme</a:t>
            </a:r>
            <a:r>
              <a:rPr lang="en-GB" sz="900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}</a:t>
            </a:r>
            <a:endParaRPr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AC43DF-0C91-8E40-B9F6-FD417D6038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3" y="7442314"/>
            <a:ext cx="3666937" cy="2764402"/>
          </a:xfrm>
          <a:prstGeom prst="rect">
            <a:avLst/>
          </a:prstGeom>
        </p:spPr>
      </p:pic>
      <p:sp>
        <p:nvSpPr>
          <p:cNvPr id="54" name="Right Brace 53">
            <a:extLst>
              <a:ext uri="{FF2B5EF4-FFF2-40B4-BE49-F238E27FC236}">
                <a16:creationId xmlns:a16="http://schemas.microsoft.com/office/drawing/2014/main" id="{988EAC3D-7209-AC46-A5E4-152CDB24B44E}"/>
              </a:ext>
            </a:extLst>
          </p:cNvPr>
          <p:cNvSpPr/>
          <p:nvPr/>
        </p:nvSpPr>
        <p:spPr>
          <a:xfrm>
            <a:off x="8573270" y="5905097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3DEFED-918B-954B-A588-DF625354CD6F}"/>
              </a:ext>
            </a:extLst>
          </p:cNvPr>
          <p:cNvSpPr txBox="1"/>
          <p:nvPr/>
        </p:nvSpPr>
        <p:spPr>
          <a:xfrm>
            <a:off x="8773839" y="5898347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Scale axes, let y-axis start at 0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B3DD709-15B6-8A4B-A28C-890393073094}"/>
              </a:ext>
            </a:extLst>
          </p:cNvPr>
          <p:cNvSpPr/>
          <p:nvPr/>
        </p:nvSpPr>
        <p:spPr>
          <a:xfrm>
            <a:off x="8576151" y="5332610"/>
            <a:ext cx="164434" cy="376465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207C55-66A7-1D46-A80D-51634176C993}"/>
              </a:ext>
            </a:extLst>
          </p:cNvPr>
          <p:cNvSpPr txBox="1"/>
          <p:nvPr/>
        </p:nvSpPr>
        <p:spPr>
          <a:xfrm>
            <a:off x="8773838" y="5330372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The basic bar-plot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08093D-2B25-734B-8222-81B8CC064424}"/>
              </a:ext>
            </a:extLst>
          </p:cNvPr>
          <p:cNvCxnSpPr>
            <a:cxnSpLocks/>
          </p:cNvCxnSpPr>
          <p:nvPr/>
        </p:nvCxnSpPr>
        <p:spPr>
          <a:xfrm flipH="1">
            <a:off x="8573270" y="5818094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A1003D-58E2-5D4A-8860-57B2859F82B2}"/>
              </a:ext>
            </a:extLst>
          </p:cNvPr>
          <p:cNvSpPr txBox="1"/>
          <p:nvPr/>
        </p:nvSpPr>
        <p:spPr>
          <a:xfrm>
            <a:off x="8779410" y="5629120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Custom colors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FEA92363-4120-3A44-A886-AFEBF0D993C7}"/>
              </a:ext>
            </a:extLst>
          </p:cNvPr>
          <p:cNvSpPr/>
          <p:nvPr/>
        </p:nvSpPr>
        <p:spPr>
          <a:xfrm>
            <a:off x="8574688" y="6451391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14BB3-2020-DE41-9F3D-321AF4843F81}"/>
              </a:ext>
            </a:extLst>
          </p:cNvPr>
          <p:cNvSpPr txBox="1"/>
          <p:nvPr/>
        </p:nvSpPr>
        <p:spPr>
          <a:xfrm>
            <a:off x="8775256" y="6385462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Title, subtitle, and caption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213EA-6E2E-0E47-A7B0-98F24192D8C7}"/>
              </a:ext>
            </a:extLst>
          </p:cNvPr>
          <p:cNvCxnSpPr>
            <a:cxnSpLocks/>
          </p:cNvCxnSpPr>
          <p:nvPr/>
        </p:nvCxnSpPr>
        <p:spPr>
          <a:xfrm flipH="1">
            <a:off x="8577342" y="7157880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5B837F-A300-6A46-85FF-EFF9B0208FBA}"/>
              </a:ext>
            </a:extLst>
          </p:cNvPr>
          <p:cNvSpPr txBox="1"/>
          <p:nvPr/>
        </p:nvSpPr>
        <p:spPr>
          <a:xfrm>
            <a:off x="8773838" y="6887229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Finally, adding my theme!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9CB6C5D1-91A5-2D4A-AAB1-1A0003CDFE53}"/>
              </a:ext>
            </a:extLst>
          </p:cNvPr>
          <p:cNvSpPr/>
          <p:nvPr/>
        </p:nvSpPr>
        <p:spPr>
          <a:xfrm>
            <a:off x="8098787" y="1952485"/>
            <a:ext cx="164434" cy="27212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0ED9A-3EA1-794A-8281-4094808327FF}"/>
              </a:ext>
            </a:extLst>
          </p:cNvPr>
          <p:cNvSpPr txBox="1"/>
          <p:nvPr/>
        </p:nvSpPr>
        <p:spPr>
          <a:xfrm>
            <a:off x="8265265" y="1910407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Defaults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78CB6B-1BB1-D940-BC18-7CEA20FFC27A}"/>
              </a:ext>
            </a:extLst>
          </p:cNvPr>
          <p:cNvCxnSpPr>
            <a:cxnSpLocks/>
          </p:cNvCxnSpPr>
          <p:nvPr/>
        </p:nvCxnSpPr>
        <p:spPr>
          <a:xfrm>
            <a:off x="7707419" y="7127792"/>
            <a:ext cx="0" cy="801557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126879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782</Words>
  <Application>Microsoft Macintosh PowerPoint</Application>
  <PresentationFormat>Custom</PresentationFormat>
  <Paragraphs>85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Avenir</vt:lpstr>
      <vt:lpstr>Helvetica Light</vt:lpstr>
      <vt:lpstr>Menlo</vt:lpstr>
      <vt:lpstr>Miriam Fixed</vt:lpstr>
      <vt:lpstr>Source Sans Pro</vt:lpstr>
      <vt:lpstr>Source Sans Pro Light</vt:lpstr>
      <vt:lpstr>Source Sans Pro Semibold</vt:lpstr>
      <vt:lpstr>White</vt:lpstr>
      <vt:lpstr>Moving beyond theme_gray  Exploring advanced ggplot2 for customized plot layouts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Emma Sofie Skarstein</cp:lastModifiedBy>
  <cp:revision>7</cp:revision>
  <dcterms:modified xsi:type="dcterms:W3CDTF">2021-10-05T17:29:45Z</dcterms:modified>
</cp:coreProperties>
</file>